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765" r:id="rId2"/>
    <p:sldId id="991" r:id="rId3"/>
    <p:sldId id="992" r:id="rId4"/>
    <p:sldId id="1002" r:id="rId5"/>
    <p:sldId id="1001" r:id="rId6"/>
    <p:sldId id="1003" r:id="rId7"/>
    <p:sldId id="1000" r:id="rId8"/>
    <p:sldId id="990" r:id="rId9"/>
    <p:sldId id="1004" r:id="rId10"/>
    <p:sldId id="836" r:id="rId11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993E4D0-B91B-4DE1-BA20-6B70C33FB018}">
          <p14:sldIdLst>
            <p14:sldId id="765"/>
            <p14:sldId id="991"/>
            <p14:sldId id="992"/>
            <p14:sldId id="1002"/>
            <p14:sldId id="1001"/>
            <p14:sldId id="1003"/>
            <p14:sldId id="1000"/>
            <p14:sldId id="990"/>
            <p14:sldId id="1004"/>
          </p14:sldIdLst>
        </p14:section>
        <p14:section name="Раздел без заголовка" id="{58354CDB-5F12-4214-88DD-E164B570E3DB}">
          <p14:sldIdLst>
            <p14:sldId id="8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50"/>
    <a:srgbClr val="082FAC"/>
    <a:srgbClr val="0000FF"/>
    <a:srgbClr val="EDFCFD"/>
    <a:srgbClr val="0099FF"/>
    <a:srgbClr val="DCEFF0"/>
    <a:srgbClr val="BBE0E3"/>
    <a:srgbClr val="EDEFE5"/>
    <a:srgbClr val="FFEAD5"/>
    <a:srgbClr val="FFF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26" autoAdjust="0"/>
    <p:restoredTop sz="99868" autoAdjust="0"/>
  </p:normalViewPr>
  <p:slideViewPr>
    <p:cSldViewPr>
      <p:cViewPr varScale="1">
        <p:scale>
          <a:sx n="89" d="100"/>
          <a:sy n="89" d="100"/>
        </p:scale>
        <p:origin x="221" y="10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522252112460586"/>
          <c:y val="3.063547303511099E-2"/>
          <c:w val="0.54997119008267548"/>
          <c:h val="0.8419829529299004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Плановые проверки</c:v>
                </c:pt>
              </c:strCache>
            </c:strRef>
          </c:tx>
          <c:spPr>
            <a:solidFill>
              <a:srgbClr val="0070C0"/>
            </a:solidFill>
            <a:ln w="381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3.1575918016983201E-3"/>
                  <c:y val="-2.98931003899756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Выявлено 1229 нарушений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EAC-492A-9582-ACD851B7C25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Внеплановые проверки по согласованию с органами прокуратуры</c:v>
                </c:pt>
              </c:strCache>
            </c:strRef>
          </c:tx>
          <c:spPr>
            <a:solidFill>
              <a:srgbClr val="00B0F0"/>
            </a:solidFill>
            <a:ln w="38100"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DEAC-492A-9582-ACD851B7C250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Выявлено 1229 нарушений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EAC-492A-9582-ACD851B7C25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Внеплановые проверки по иным основаниям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Выявлено 1229 нарушений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143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Общее количество проведённых проверок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0000"/>
              </a:solidFill>
            </a:ln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Выявлено 1229 нарушений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628432"/>
        <c:axId val="2596504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Лист1!$B$1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ln w="38100">
                    <a:solidFill>
                      <a:schemeClr val="tx1"/>
                    </a:solidFill>
                  </a:ln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Лист1!$A$2</c15:sqref>
                        </c15:formulaRef>
                      </c:ext>
                    </c:extLst>
                    <c:strCache>
                      <c:ptCount val="1"/>
                      <c:pt idx="0">
                        <c:v>Выявлено 1229 нарушений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Лист1!$B$2</c15:sqref>
                        </c15:formulaRef>
                      </c:ext>
                    </c:extLst>
                    <c:numCache>
                      <c:formatCode>#,##0</c:formatCode>
                      <c:ptCount val="1"/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0-DEAC-492A-9582-ACD851B7C250}"/>
                  </c:ext>
                </c:extLst>
              </c15:ser>
            </c15:filteredBarSeries>
          </c:ext>
        </c:extLst>
      </c:barChart>
      <c:catAx>
        <c:axId val="257628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59650408"/>
        <c:crosses val="autoZero"/>
        <c:auto val="1"/>
        <c:lblAlgn val="ctr"/>
        <c:lblOffset val="100"/>
        <c:noMultiLvlLbl val="0"/>
      </c:catAx>
      <c:valAx>
        <c:axId val="259650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57628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761130029821805"/>
          <c:y val="8.6664214286405678E-4"/>
          <c:w val="0.29450360404750031"/>
          <c:h val="0.97395862576354553"/>
        </c:manualLayout>
      </c:layout>
      <c:overlay val="0"/>
      <c:spPr>
        <a:ln>
          <a:noFill/>
        </a:ln>
      </c:spPr>
      <c:txPr>
        <a:bodyPr/>
        <a:lstStyle/>
        <a:p>
          <a:pPr>
            <a:defRPr sz="1400" kern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поступило заявлений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#,##0</c:formatCode>
                <c:ptCount val="2"/>
                <c:pt idx="0">
                  <c:v>3170</c:v>
                </c:pt>
                <c:pt idx="1">
                  <c:v>3532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прошли проверку знаний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2090</c:v>
                </c:pt>
                <c:pt idx="1">
                  <c:v>2558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неудовлетворительная оценка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521</c:v>
                </c:pt>
                <c:pt idx="1">
                  <c:v>336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984528"/>
        <c:axId val="257987272"/>
      </c:barChart>
      <c:catAx>
        <c:axId val="25798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7987272"/>
        <c:crosses val="autoZero"/>
        <c:auto val="1"/>
        <c:lblAlgn val="ctr"/>
        <c:lblOffset val="100"/>
        <c:noMultiLvlLbl val="0"/>
      </c:catAx>
      <c:valAx>
        <c:axId val="257987272"/>
        <c:scaling>
          <c:orientation val="minMax"/>
          <c:max val="4000"/>
          <c:min val="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57984528"/>
        <c:crosses val="autoZero"/>
        <c:crossBetween val="between"/>
        <c:majorUnit val="500"/>
        <c:minorUnit val="4.0000000000000008E-2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  <c:txPr>
        <a:bodyPr/>
        <a:lstStyle/>
        <a:p>
          <a:pPr>
            <a:defRPr sz="1200"/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Предостережения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4.23658349681905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1404631656005693E-17"/>
                  <c:y val="-1.7837359239359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6987644735509574E-3"/>
                  <c:y val="-5.351207771807646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</c:v>
                </c:pt>
                <c:pt idx="1">
                  <c:v>150</c:v>
                </c:pt>
                <c:pt idx="2">
                  <c:v>187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59651192"/>
        <c:axId val="259651584"/>
      </c:barChart>
      <c:catAx>
        <c:axId val="259651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259651584"/>
        <c:crosses val="autoZero"/>
        <c:auto val="1"/>
        <c:lblAlgn val="ctr"/>
        <c:lblOffset val="100"/>
        <c:noMultiLvlLbl val="0"/>
      </c:catAx>
      <c:valAx>
        <c:axId val="2596515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259651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  <c:txPr>
        <a:bodyPr/>
        <a:lstStyle/>
        <a:p>
          <a:pPr>
            <a:defRPr sz="1200"/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Штрафы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6987644735509262E-3"/>
                  <c:y val="-1.6125082106717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0096293420652809E-2"/>
                  <c:y val="5.37502736890576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6987644735509574E-3"/>
                  <c:y val="-1.79167578963538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</c:v>
                </c:pt>
                <c:pt idx="1">
                  <c:v>98</c:v>
                </c:pt>
                <c:pt idx="2">
                  <c:v>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259652368"/>
        <c:axId val="259652760"/>
      </c:barChart>
      <c:catAx>
        <c:axId val="25965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259652760"/>
        <c:crosses val="autoZero"/>
        <c:auto val="1"/>
        <c:lblAlgn val="ctr"/>
        <c:lblOffset val="100"/>
        <c:noMultiLvlLbl val="0"/>
      </c:catAx>
      <c:valAx>
        <c:axId val="2596527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259652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  <c:txPr>
        <a:bodyPr/>
        <a:lstStyle/>
        <a:p>
          <a:pPr>
            <a:defRPr sz="1200"/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Предупреждения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2027107395439928E-2"/>
                  <c:y val="-1.09034267912772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2027107395439928E-2"/>
                  <c:y val="-4.20560747663551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259653544"/>
        <c:axId val="259653936"/>
      </c:barChart>
      <c:catAx>
        <c:axId val="259653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259653936"/>
        <c:crosses val="autoZero"/>
        <c:auto val="1"/>
        <c:lblAlgn val="ctr"/>
        <c:lblOffset val="100"/>
        <c:noMultiLvlLbl val="0"/>
      </c:catAx>
      <c:valAx>
        <c:axId val="2596539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259653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  <c:txPr>
        <a:bodyPr/>
        <a:lstStyle/>
        <a:p>
          <a:pPr>
            <a:defRPr sz="1200"/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ВЗД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100" dirty="0" smtClean="0"/>
                      <a:t>1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100" smtClean="0"/>
                      <a:t>0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100" smtClean="0"/>
                      <a:t>0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86478080"/>
        <c:axId val="186478472"/>
      </c:barChart>
      <c:catAx>
        <c:axId val="18647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86478472"/>
        <c:crosses val="autoZero"/>
        <c:auto val="1"/>
        <c:lblAlgn val="ctr"/>
        <c:lblOffset val="100"/>
        <c:noMultiLvlLbl val="0"/>
      </c:catAx>
      <c:valAx>
        <c:axId val="186478472"/>
        <c:scaling>
          <c:orientation val="minMax"/>
          <c:max val="1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86478080"/>
        <c:crosses val="autoZero"/>
        <c:crossBetween val="between"/>
        <c:majorUnit val="1"/>
        <c:minorUnit val="4.000000000000001E-3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522252112460586"/>
          <c:y val="3.063547303511099E-2"/>
          <c:w val="0.54997119008267548"/>
          <c:h val="0.84198295292990044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481216"/>
        <c:axId val="1871006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Лист1!$B$1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ln w="38100">
                    <a:solidFill>
                      <a:schemeClr val="tx1"/>
                    </a:solidFill>
                  </a:ln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Лист1!$A$2</c15:sqref>
                        </c15:formulaRef>
                      </c:ext>
                    </c:extLst>
                    <c:strCache>
                      <c:ptCount val="1"/>
                      <c:pt idx="0">
                        <c:v>Выявлено 1229 нарушений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Лист1!$B$2</c15:sqref>
                        </c15:formulaRef>
                      </c:ext>
                    </c:extLst>
                    <c:numCache>
                      <c:formatCode>#,##0</c:formatCode>
                      <c:ptCount val="1"/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0-DEAC-492A-9582-ACD851B7C250}"/>
                  </c:ext>
                </c:extLst>
              </c15:ser>
            </c15:filteredBarSeries>
          </c:ext>
        </c:extLst>
      </c:barChart>
      <c:catAx>
        <c:axId val="18648121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87100640"/>
        <c:crosses val="autoZero"/>
        <c:auto val="1"/>
        <c:lblAlgn val="ctr"/>
        <c:lblOffset val="100"/>
        <c:noMultiLvlLbl val="0"/>
      </c:catAx>
      <c:valAx>
        <c:axId val="18710064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864812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683467167413534E-2"/>
          <c:y val="1.2376792442165295E-2"/>
          <c:w val="0.76282673384874444"/>
          <c:h val="0.92883344345754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Центральное управление</c:v>
                </c:pt>
              </c:strCache>
            </c:strRef>
          </c:tx>
          <c:spPr>
            <a:solidFill>
              <a:srgbClr val="3308EA"/>
            </a:solidFill>
            <a:ln>
              <a:solidFill>
                <a:schemeClr val="dk1"/>
              </a:solidFill>
            </a:ln>
          </c:spPr>
          <c:explosion val="25"/>
          <c:dPt>
            <c:idx val="0"/>
            <c:bubble3D val="0"/>
            <c:explosion val="0"/>
            <c:spPr>
              <a:solidFill>
                <a:srgbClr val="3399FF"/>
              </a:solidFill>
              <a:ln>
                <a:solidFill>
                  <a:schemeClr val="dk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922-4F33-8B48-E1B81A7B14B9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4922-4F33-8B48-E1B81A7B14B9}"/>
              </c:ext>
            </c:extLst>
          </c:dPt>
          <c:dLbls>
            <c:dLbl>
              <c:idx val="0"/>
              <c:layout>
                <c:manualLayout>
                  <c:x val="-0.13137537777072039"/>
                  <c:y val="2.9774713141035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22-4F33-8B48-E1B81A7B14B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0848830369945012"/>
                  <c:y val="-0.1023163605603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22-4F33-8B48-E1B81A7B14B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принято участие в комиссиях МО</c:v>
                </c:pt>
                <c:pt idx="1">
                  <c:v>запланировано участие в комиссиях МО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</c:v>
                </c:pt>
                <c:pt idx="1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922-4F33-8B48-E1B81A7B14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579840383856704"/>
          <c:y val="5.2605753356839501E-2"/>
          <c:w val="0.26526981751482953"/>
          <c:h val="0.20168811652506446"/>
        </c:manualLayout>
      </c:layout>
      <c:overlay val="0"/>
      <c:txPr>
        <a:bodyPr/>
        <a:lstStyle/>
        <a:p>
          <a:pPr>
            <a:defRPr sz="11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0556373600466862E-2"/>
          <c:y val="4.7828960623960803E-2"/>
          <c:w val="0.66680676490935165"/>
          <c:h val="0.874698009072438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 55 МО</c:v>
                </c:pt>
              </c:strCache>
            </c:strRef>
          </c:tx>
          <c:spPr>
            <a:solidFill>
              <a:srgbClr val="3308EA"/>
            </a:solidFill>
            <a:ln w="38100"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Тверская область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314-4372-86B8-F52BCE07CEC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 54 МО</c:v>
                </c:pt>
              </c:strCache>
            </c:strRef>
          </c:tx>
          <c:spPr>
            <a:solidFill>
              <a:srgbClr val="3399FF"/>
            </a:solidFill>
            <a:ln w="38100"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79,6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Тверская область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79.599999999999994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314-4372-86B8-F52BCE07CEC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2022-2023 54 МО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Тверская область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83.33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102208"/>
        <c:axId val="187102600"/>
      </c:barChart>
      <c:catAx>
        <c:axId val="187102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7102600"/>
        <c:crosses val="autoZero"/>
        <c:auto val="1"/>
        <c:lblAlgn val="ctr"/>
        <c:lblOffset val="100"/>
        <c:noMultiLvlLbl val="0"/>
      </c:catAx>
      <c:valAx>
        <c:axId val="187102600"/>
        <c:scaling>
          <c:orientation val="minMax"/>
        </c:scaling>
        <c:delete val="1"/>
        <c:axPos val="l"/>
        <c:majorGridlines/>
        <c:numFmt formatCode="0.0" sourceLinked="1"/>
        <c:majorTickMark val="out"/>
        <c:minorTickMark val="none"/>
        <c:tickLblPos val="nextTo"/>
        <c:crossAx val="187102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657656336720672"/>
          <c:y val="0.50985224805530083"/>
          <c:w val="0.33342343877880321"/>
          <c:h val="0.19146460186156339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случаев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0.1</c:v>
                </c:pt>
                <c:pt idx="1">
                  <c:v>0.1</c:v>
                </c:pt>
                <c:pt idx="2">
                  <c:v>1</c:v>
                </c:pt>
                <c:pt idx="3">
                  <c:v>0.1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тяжелым исходом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 смертельным исходом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0.1</c:v>
                </c:pt>
                <c:pt idx="1">
                  <c:v>0.1</c:v>
                </c:pt>
                <c:pt idx="2">
                  <c:v>1</c:v>
                </c:pt>
                <c:pt idx="3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9699568"/>
        <c:axId val="259699960"/>
      </c:barChart>
      <c:catAx>
        <c:axId val="259699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9699960"/>
        <c:crosses val="autoZero"/>
        <c:auto val="1"/>
        <c:lblAlgn val="ctr"/>
        <c:lblOffset val="100"/>
        <c:noMultiLvlLbl val="0"/>
      </c:catAx>
      <c:valAx>
        <c:axId val="259699960"/>
        <c:scaling>
          <c:orientation val="minMax"/>
          <c:max val="5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9699568"/>
        <c:crosses val="autoZero"/>
        <c:crossBetween val="between"/>
        <c:majorUnit val="1"/>
        <c:minorUnit val="4.0000000000000008E-2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0.36893</cdr:x>
      <cdr:y>0.0339</cdr:y>
    </cdr:from>
    <cdr:to>
      <cdr:x>0.49574</cdr:x>
      <cdr:y>0.12901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967712" y="144023"/>
          <a:ext cx="1020073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0.50098</cdr:x>
      <cdr:y>0.59322</cdr:y>
    </cdr:from>
    <cdr:to>
      <cdr:x>0.62779</cdr:x>
      <cdr:y>0.6842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029913" y="2520280"/>
          <a:ext cx="1020073" cy="386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0.36893</cdr:x>
      <cdr:y>0.0339</cdr:y>
    </cdr:from>
    <cdr:to>
      <cdr:x>0.49574</cdr:x>
      <cdr:y>0.12901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967712" y="144023"/>
          <a:ext cx="1020073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0.50098</cdr:x>
      <cdr:y>0.59322</cdr:y>
    </cdr:from>
    <cdr:to>
      <cdr:x>0.62779</cdr:x>
      <cdr:y>0.6842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029913" y="2520280"/>
          <a:ext cx="1020073" cy="386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0.20984</cdr:x>
      <cdr:y>0.69924</cdr:y>
    </cdr:from>
    <cdr:to>
      <cdr:x>0.78878</cdr:x>
      <cdr:y>0.94689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D651499A-3FF3-4A0E-9D6F-73D30618FFCF}"/>
            </a:ext>
          </a:extLst>
        </cdr:cNvPr>
        <cdr:cNvSpPr txBox="1"/>
      </cdr:nvSpPr>
      <cdr:spPr>
        <a:xfrm xmlns:a="http://schemas.openxmlformats.org/drawingml/2006/main">
          <a:off x="1022842" y="2870000"/>
          <a:ext cx="2821939" cy="10164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52 </a:t>
          </a:r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муниципальных образований 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Тверской области подлежат </a:t>
          </a:r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оценке готовности комиссией Центрального управления. </a:t>
          </a:r>
        </a:p>
      </cdr:txBody>
    </cdr:sp>
  </cdr:relSizeAnchor>
  <cdr:relSizeAnchor xmlns:cdr="http://schemas.openxmlformats.org/drawingml/2006/chartDrawing">
    <cdr:from>
      <cdr:x>0.77552</cdr:x>
      <cdr:y>0.38992</cdr:y>
    </cdr:from>
    <cdr:to>
      <cdr:x>0.91491</cdr:x>
      <cdr:y>0.46009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C2027F83-0CA3-47E5-86EC-3C53F66280D2}"/>
            </a:ext>
          </a:extLst>
        </cdr:cNvPr>
        <cdr:cNvSpPr txBox="1"/>
      </cdr:nvSpPr>
      <cdr:spPr>
        <a:xfrm xmlns:a="http://schemas.openxmlformats.org/drawingml/2006/main">
          <a:off x="3780137" y="1600391"/>
          <a:ext cx="679435" cy="2880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17,3%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0.10341</cdr:x>
      <cdr:y>0.17544</cdr:y>
    </cdr:from>
    <cdr:to>
      <cdr:x>0.25584</cdr:x>
      <cdr:y>0.24561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7DEE06BE-5845-4BAC-9699-2AFB19071F39}"/>
            </a:ext>
          </a:extLst>
        </cdr:cNvPr>
        <cdr:cNvSpPr txBox="1"/>
      </cdr:nvSpPr>
      <cdr:spPr>
        <a:xfrm xmlns:a="http://schemas.openxmlformats.org/drawingml/2006/main">
          <a:off x="504053" y="720086"/>
          <a:ext cx="743007" cy="2880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32,7%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0.12098</cdr:x>
      <cdr:y>0.53198</cdr:y>
    </cdr:from>
    <cdr:to>
      <cdr:x>0.2478</cdr:x>
      <cdr:y>0.62709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872" y="2260097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0.2478</cdr:x>
      <cdr:y>0.11887</cdr:y>
    </cdr:from>
    <cdr:to>
      <cdr:x>0.37461</cdr:x>
      <cdr:y>0.21398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25860" y="505011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0.55659</cdr:x>
      <cdr:y>0.03595</cdr:y>
    </cdr:from>
    <cdr:to>
      <cdr:x>0.6834</cdr:x>
      <cdr:y>0.12693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04256" y="152735"/>
          <a:ext cx="524987" cy="386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0.54017</cdr:x>
      <cdr:y>0.00995</cdr:y>
    </cdr:from>
    <cdr:to>
      <cdr:x>1</cdr:x>
      <cdr:y>0.24746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347380" y="42280"/>
          <a:ext cx="1998252" cy="1009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 rtl="0">
            <a:defRPr sz="1857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 готовности  муниципальных образований  в </a:t>
          </a: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Тверской </a:t>
          </a: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области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4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4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4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4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4</a:t>
            </a:fld>
            <a:endParaRPr lang="ru-RU" alt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98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6</a:t>
            </a:fld>
            <a:endParaRPr lang="ru-RU" alt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361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10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8495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44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ОСНОВНЫЕ ПОКАЗЕТЕЛИ НАДЗОРНОЙ ДЕЯТЕЛЬНОСТИ ОТДЕЛА Государственного энергетического надзора</a:t>
            </a:r>
          </a:p>
          <a:p>
            <a:pPr algn="ctr">
              <a:defRPr/>
            </a:pP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ПО ТВЕРСКОЙ ОБЛАСТИ ЗА 9 МЕСЯЦЕВ 2023 </a:t>
            </a:r>
            <a:r>
              <a:rPr lang="ru-RU" b="1" cap="all" dirty="0" err="1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годА</a:t>
            </a:r>
            <a:endParaRPr lang="ru-RU" b="1" cap="all" dirty="0" smtClean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начальника отдела государственного энергического надзора</a:t>
            </a:r>
            <a:b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 по Тверской области</a:t>
            </a: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Строенкова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 Андрея Николаевича</a:t>
            </a: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6137702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26 сентября 2023 </a:t>
            </a: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г.</a:t>
            </a: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288-1EF4-4429-8ADD-1A0445CD50AB}" type="slidenum">
              <a:rPr lang="ru-RU" altLang="ru-RU" smtClean="0"/>
              <a:t>1</a:t>
            </a:fld>
            <a:endParaRPr lang="ru-RU" alt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C96A0-C299-415E-B406-F4222BCFEC0B}" type="slidenum">
              <a:rPr lang="ru-RU" altLang="ru-RU" smtClean="0"/>
              <a:t>10</a:t>
            </a:fld>
            <a:endParaRPr lang="ru-RU" alt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290638"/>
            <a:ext cx="9144000" cy="1053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spcBef>
                <a:spcPts val="0"/>
              </a:spcBef>
            </a:pPr>
            <a:endParaRPr lang="ru-RU" altLang="ru-RU" dirty="0" smtClean="0">
              <a:latin typeface="+mn-lt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b="1" dirty="0" smtClean="0">
                <a:latin typeface="+mn-lt"/>
              </a:rPr>
              <a:t>ПОДНАДЗОРНЫЕ ОБЪЕКТЫ</a:t>
            </a:r>
          </a:p>
          <a:p>
            <a:pPr algn="ctr" eaLnBrk="1" hangingPunct="1">
              <a:spcBef>
                <a:spcPts val="0"/>
              </a:spcBef>
            </a:pPr>
            <a:r>
              <a:rPr lang="ru-RU" altLang="ru-RU" b="1" dirty="0" smtClean="0">
                <a:latin typeface="+mn-lt"/>
              </a:rPr>
              <a:t>государственному </a:t>
            </a:r>
            <a:r>
              <a:rPr lang="ru-RU" altLang="ru-RU" b="1" dirty="0">
                <a:latin typeface="+mn-lt"/>
              </a:rPr>
              <a:t>энергетическому надзору </a:t>
            </a:r>
            <a:r>
              <a:rPr lang="ru-RU" altLang="ru-RU" b="1" dirty="0" smtClean="0">
                <a:latin typeface="+mn-lt"/>
              </a:rPr>
              <a:t>на территориях</a:t>
            </a:r>
          </a:p>
          <a:p>
            <a:pPr algn="ctr" eaLnBrk="1" hangingPunct="1">
              <a:spcBef>
                <a:spcPts val="0"/>
              </a:spcBef>
            </a:pPr>
            <a:r>
              <a:rPr lang="ru-RU" altLang="ru-RU" b="1" dirty="0" smtClean="0">
                <a:latin typeface="+mn-lt"/>
              </a:rPr>
              <a:t> Тверской области</a:t>
            </a:r>
            <a:endParaRPr lang="ru-RU" altLang="ru-RU" b="1" dirty="0">
              <a:latin typeface="+mn-lt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88424" y="6321077"/>
            <a:ext cx="298376" cy="400398"/>
          </a:xfrm>
        </p:spPr>
        <p:txBody>
          <a:bodyPr/>
          <a:lstStyle/>
          <a:p>
            <a:fld id="{C0DB9288-1EF4-4429-8ADD-1A0445CD50AB}" type="slidenum">
              <a:rPr lang="ru-RU" altLang="ru-RU" smtClean="0">
                <a:solidFill>
                  <a:srgbClr val="000000"/>
                </a:solidFill>
              </a:rPr>
              <a:pPr/>
              <a:t>2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352232"/>
              </p:ext>
            </p:extLst>
          </p:nvPr>
        </p:nvGraphicFramePr>
        <p:xfrm>
          <a:off x="827585" y="2503487"/>
          <a:ext cx="7632848" cy="424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797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3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38648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ru-RU" sz="1800" b="1" u="none" strike="noStrike" dirty="0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поднадзорных </a:t>
                      </a:r>
                      <a:r>
                        <a:rPr lang="ru-RU" sz="1800" b="1" u="none" strike="noStrike" dirty="0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организаций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strike="noStrike" dirty="0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поднадзорных объектов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endParaRPr lang="ru-RU" sz="1800" b="1" u="none" strike="noStrike" dirty="0" smtClean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1 101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24 781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14998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Тепловых </a:t>
                      </a:r>
                      <a:r>
                        <a:rPr lang="ru-RU" sz="1800" b="1" u="none" strike="noStrike" dirty="0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электростанций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ru-RU" sz="1800" b="1" i="0" u="none" strike="noStrike" dirty="0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Газотурбинных (</a:t>
                      </a:r>
                      <a:r>
                        <a:rPr lang="ru-RU" sz="1800" b="1" i="0" u="none" strike="noStrike" dirty="0" err="1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газопоршневых</a:t>
                      </a:r>
                      <a:r>
                        <a:rPr lang="ru-RU" sz="1800" b="1" i="0" u="none" strike="noStrike" dirty="0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электростанций</a:t>
                      </a:r>
                    </a:p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ru-RU" sz="1800" b="1" i="0" u="none" strike="noStrike" dirty="0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Малых (технологических) электростанций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167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ru-RU" sz="1800" b="1" u="none" strike="noStrike" dirty="0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Котельных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1 226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2297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Протяженность тепловых сетей (в двухтрубном исчислении), км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1 801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167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Протяженность линий электропередачи </a:t>
                      </a:r>
                      <a:r>
                        <a:rPr lang="ru-RU" sz="1800" b="1" u="none" strike="noStrike" dirty="0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всего, км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57 872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167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Электрических подстанций 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23 469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7043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Потребителей </a:t>
                      </a:r>
                      <a:r>
                        <a:rPr lang="ru-RU" sz="1800" b="1" u="none" strike="noStrike" dirty="0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электроэнергии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934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1352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290638"/>
            <a:ext cx="9144000" cy="932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spcBef>
                <a:spcPts val="0"/>
              </a:spcBef>
            </a:pPr>
            <a:endParaRPr lang="ru-RU" altLang="ru-RU" dirty="0" smtClean="0">
              <a:latin typeface="+mn-lt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b="1" dirty="0" smtClean="0">
                <a:latin typeface="+mn-lt"/>
              </a:rPr>
              <a:t>Количество проведённых проверок</a:t>
            </a:r>
            <a:endParaRPr lang="ru-RU" altLang="ru-RU" b="1" dirty="0">
              <a:latin typeface="+mn-lt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-79612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88424" y="6321077"/>
            <a:ext cx="298376" cy="400398"/>
          </a:xfrm>
        </p:spPr>
        <p:txBody>
          <a:bodyPr/>
          <a:lstStyle/>
          <a:p>
            <a:fld id="{C0DB9288-1EF4-4429-8ADD-1A0445CD50AB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3832054023"/>
              </p:ext>
            </p:extLst>
          </p:nvPr>
        </p:nvGraphicFramePr>
        <p:xfrm>
          <a:off x="179512" y="2430079"/>
          <a:ext cx="8053168" cy="4132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898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Таблица 27"/>
          <p:cNvGraphicFramePr>
            <a:graphicFrameLocks noGrp="1"/>
          </p:cNvGraphicFramePr>
          <p:nvPr>
            <p:extLst/>
          </p:nvPr>
        </p:nvGraphicFramePr>
        <p:xfrm>
          <a:off x="-108520" y="1516062"/>
          <a:ext cx="8996487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64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0482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Административное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производство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отдела государственного энергетического надзора</a:t>
                      </a:r>
                    </a:p>
                    <a:p>
                      <a:pPr algn="ctr"/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по Тверской области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8172400" y="6381750"/>
            <a:ext cx="691556" cy="43162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F9A8B20-F799-4DBB-A0EF-85182A8D1E53}" type="slidenum">
              <a:rPr lang="ru-RU" altLang="ru-RU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ru-RU" altLang="ru-RU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6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3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390002726"/>
              </p:ext>
            </p:extLst>
          </p:nvPr>
        </p:nvGraphicFramePr>
        <p:xfrm>
          <a:off x="2676128" y="2780928"/>
          <a:ext cx="1895872" cy="3559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872401996"/>
              </p:ext>
            </p:extLst>
          </p:nvPr>
        </p:nvGraphicFramePr>
        <p:xfrm>
          <a:off x="4660031" y="2780928"/>
          <a:ext cx="1895872" cy="354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08686741"/>
              </p:ext>
            </p:extLst>
          </p:nvPr>
        </p:nvGraphicFramePr>
        <p:xfrm>
          <a:off x="497587" y="2780928"/>
          <a:ext cx="2111896" cy="3572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76542194"/>
              </p:ext>
            </p:extLst>
          </p:nvPr>
        </p:nvGraphicFramePr>
        <p:xfrm>
          <a:off x="6732240" y="2780928"/>
          <a:ext cx="225591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8210154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290638"/>
            <a:ext cx="9144000" cy="932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spcBef>
                <a:spcPts val="0"/>
              </a:spcBef>
            </a:pPr>
            <a:endParaRPr lang="ru-RU" altLang="ru-RU" dirty="0" smtClean="0">
              <a:latin typeface="+mn-lt"/>
            </a:endParaRPr>
          </a:p>
          <a:p>
            <a:pPr lvl="0" algn="ctr"/>
            <a:r>
              <a:rPr lang="ru-RU" alt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готовности муниципальных образований </a:t>
            </a:r>
            <a:r>
              <a:rPr lang="ru-RU" alt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Тверской области</a:t>
            </a:r>
          </a:p>
          <a:p>
            <a:pPr lvl="0" algn="ctr"/>
            <a:r>
              <a:rPr lang="ru-RU" alt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отопительному периоду 2023 </a:t>
            </a:r>
            <a:r>
              <a:rPr lang="ru-RU" alt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годов</a:t>
            </a:r>
            <a:endParaRPr lang="ru-RU" alt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-79612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88424" y="6321077"/>
            <a:ext cx="298376" cy="400398"/>
          </a:xfrm>
        </p:spPr>
        <p:txBody>
          <a:bodyPr/>
          <a:lstStyle/>
          <a:p>
            <a:fld id="{C0DB9288-1EF4-4429-8ADD-1A0445CD50AB}" type="slidenum">
              <a:rPr lang="ru-RU" altLang="ru-RU" smtClean="0">
                <a:solidFill>
                  <a:srgbClr val="000000"/>
                </a:solidFill>
              </a:rPr>
              <a:pPr/>
              <a:t>5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767983783"/>
              </p:ext>
            </p:extLst>
          </p:nvPr>
        </p:nvGraphicFramePr>
        <p:xfrm>
          <a:off x="179511" y="2430079"/>
          <a:ext cx="8659689" cy="4132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Объект 4">
            <a:extLst>
              <a:ext uri="{FF2B5EF4-FFF2-40B4-BE49-F238E27FC236}">
                <a16:creationId xmlns:a16="http://schemas.microsoft.com/office/drawing/2014/main" xmlns="" id="{5197B993-7453-449B-B8A8-0FD3674DB1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3002216"/>
              </p:ext>
            </p:extLst>
          </p:nvPr>
        </p:nvGraphicFramePr>
        <p:xfrm>
          <a:off x="300604" y="2196509"/>
          <a:ext cx="4874319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2543807946"/>
              </p:ext>
            </p:extLst>
          </p:nvPr>
        </p:nvGraphicFramePr>
        <p:xfrm>
          <a:off x="4342707" y="2371863"/>
          <a:ext cx="4676003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81268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241EBBD-9222-4415-9C5A-43E2A52DC760}" type="slidenum">
              <a:rPr lang="ru-RU" altLang="ru-RU" sz="1600" smtClean="0">
                <a:solidFill>
                  <a:srgbClr val="000000"/>
                </a:solidFill>
              </a:rPr>
              <a:pPr/>
              <a:t>6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1124744"/>
            <a:ext cx="7772400" cy="64807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2000" b="1" dirty="0">
              <a:solidFill>
                <a:srgbClr val="00206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BBB70149-4768-48EA-8ED6-192F3D0180AE}"/>
              </a:ext>
            </a:extLst>
          </p:cNvPr>
          <p:cNvSpPr txBox="1"/>
          <p:nvPr/>
        </p:nvSpPr>
        <p:spPr>
          <a:xfrm>
            <a:off x="186614" y="2143556"/>
            <a:ext cx="8826089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нарушения выявленные при подготовке предприятий в сфере теплоснабжения к работе в осенне-зимний период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установленные сроки не проводятся режимно-наладочные испытания котлов в котельных;</a:t>
            </a:r>
          </a:p>
          <a:p>
            <a:pPr algn="just"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</a:t>
            </a:r>
            <a:r>
              <a:rPr lang="x-none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ое</a:t>
            </a:r>
            <a:r>
              <a:rPr lang="x-none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диагностировани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x-none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оборудования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x-none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отработавшего свой нормативный срок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ru-RU" alt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проводится техническое освидетельствование зданий котельных;</a:t>
            </a:r>
          </a:p>
          <a:p>
            <a:pPr algn="just"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выполняется план мероприятий по подготовке к отопительному периоду;</a:t>
            </a:r>
          </a:p>
          <a:p>
            <a:pPr algn="just"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проводятся капитальные ремонты зданий, строений и оборудования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 запас резервного топлива (мазута) в соответствии с нормативами (отсутствует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algn="just">
              <a:spcAft>
                <a:spcPts val="0"/>
              </a:spcAft>
              <a:buFont typeface="Symbol" pitchFamily="18" charset="2"/>
              <a:buChar char=""/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тсутствуют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документы, по проверке готовности системы приема и разгрузки топлива,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топливоприготовления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топливоподачи.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9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3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17283138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290638"/>
            <a:ext cx="9144000" cy="932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spcBef>
                <a:spcPts val="0"/>
              </a:spcBef>
            </a:pPr>
            <a:endParaRPr lang="ru-RU" altLang="ru-RU" dirty="0" smtClean="0">
              <a:latin typeface="+mn-lt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b="1" dirty="0" smtClean="0">
                <a:latin typeface="+mn-lt"/>
              </a:rPr>
              <a:t>Количество аварийных отключений электросетевого оборудования </a:t>
            </a:r>
            <a:r>
              <a:rPr lang="ru-RU" altLang="ru-RU" b="1" dirty="0"/>
              <a:t>напряжением </a:t>
            </a:r>
            <a:r>
              <a:rPr lang="ru-RU" altLang="ru-RU" b="1" dirty="0" smtClean="0"/>
              <a:t>0,4-110 </a:t>
            </a:r>
            <a:r>
              <a:rPr lang="ru-RU" altLang="ru-RU" b="1" dirty="0" smtClean="0"/>
              <a:t>кВ</a:t>
            </a:r>
            <a:r>
              <a:rPr lang="ru-RU" altLang="ru-RU" b="1" dirty="0"/>
              <a:t> </a:t>
            </a:r>
            <a:r>
              <a:rPr lang="ru-RU" altLang="ru-RU" b="1" dirty="0" smtClean="0">
                <a:latin typeface="+mn-lt"/>
              </a:rPr>
              <a:t>на объектах </a:t>
            </a:r>
            <a:r>
              <a:rPr lang="ru-RU" altLang="ru-RU" b="1" dirty="0">
                <a:latin typeface="+mn-lt"/>
              </a:rPr>
              <a:t>электросетевого </a:t>
            </a:r>
            <a:r>
              <a:rPr lang="ru-RU" altLang="ru-RU" b="1" dirty="0" smtClean="0">
                <a:latin typeface="+mn-lt"/>
              </a:rPr>
              <a:t>хозяйств ПАО </a:t>
            </a:r>
            <a:r>
              <a:rPr lang="ru-RU" altLang="ru-RU" b="1" dirty="0">
                <a:latin typeface="+mn-lt"/>
              </a:rPr>
              <a:t>«</a:t>
            </a:r>
            <a:r>
              <a:rPr lang="ru-RU" altLang="ru-RU" b="1" dirty="0" err="1">
                <a:latin typeface="+mn-lt"/>
              </a:rPr>
              <a:t>Россети</a:t>
            </a:r>
            <a:r>
              <a:rPr lang="ru-RU" altLang="ru-RU" b="1" dirty="0">
                <a:latin typeface="+mn-lt"/>
              </a:rPr>
              <a:t>» 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-79612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88424" y="6321077"/>
            <a:ext cx="298376" cy="400398"/>
          </a:xfrm>
        </p:spPr>
        <p:txBody>
          <a:bodyPr/>
          <a:lstStyle/>
          <a:p>
            <a:fld id="{C0DB9288-1EF4-4429-8ADD-1A0445CD50AB}" type="slidenum">
              <a:rPr lang="ru-RU" altLang="ru-RU" smtClean="0">
                <a:solidFill>
                  <a:srgbClr val="000000"/>
                </a:solidFill>
              </a:rPr>
              <a:pPr/>
              <a:t>7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452984"/>
              </p:ext>
            </p:extLst>
          </p:nvPr>
        </p:nvGraphicFramePr>
        <p:xfrm>
          <a:off x="1645458" y="2996952"/>
          <a:ext cx="5853084" cy="1728192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690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54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65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993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263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0545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Территория Тверской области</a:t>
                      </a:r>
                      <a:endParaRPr lang="ru-RU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20" marR="3162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2022</a:t>
                      </a:r>
                      <a:endParaRPr lang="ru-RU" sz="20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20" marR="3162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kern="1200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  <a:endParaRPr lang="ru-RU" sz="2400" b="0" kern="120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20" marR="3162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299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Общее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аварий 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20" marR="3162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Принято участие в комиссии собственника</a:t>
                      </a:r>
                    </a:p>
                  </a:txBody>
                  <a:tcPr marL="31620" marR="3162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Общее 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аварий</a:t>
                      </a:r>
                    </a:p>
                  </a:txBody>
                  <a:tcPr marL="31620" marR="3162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Принято участие в комиссии собственника</a:t>
                      </a:r>
                    </a:p>
                  </a:txBody>
                  <a:tcPr marL="31620" marR="3162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2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2 470</a:t>
                      </a:r>
                      <a:endParaRPr lang="ru-RU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620" marR="3162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ru-RU" sz="1800" kern="12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20" marR="3162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3 244</a:t>
                      </a:r>
                      <a:endParaRPr lang="ru-RU" sz="1800" kern="12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20" marR="3162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ru-RU" sz="1800" kern="12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620" marR="3162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464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50948" y="1977852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288-1EF4-4429-8ADD-1A0445CD50AB}" type="slidenum">
              <a:rPr lang="ru-RU" altLang="ru-RU" smtClean="0"/>
              <a:t>8</a:t>
            </a:fld>
            <a:endParaRPr lang="ru-RU" altLang="ru-RU" dirty="0"/>
          </a:p>
        </p:txBody>
      </p:sp>
      <p:sp>
        <p:nvSpPr>
          <p:cNvPr id="16" name="Скругленный прямоугольник 1"/>
          <p:cNvSpPr>
            <a:spLocks noChangeArrowheads="1"/>
          </p:cNvSpPr>
          <p:nvPr/>
        </p:nvSpPr>
        <p:spPr bwMode="auto">
          <a:xfrm>
            <a:off x="611560" y="1581150"/>
            <a:ext cx="7920879" cy="144780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/>
              <a:t>Н</a:t>
            </a:r>
            <a:r>
              <a:rPr lang="ru-RU" altLang="ru-RU" sz="2000" b="1" dirty="0" smtClean="0"/>
              <a:t>есчастные случаи на объектах организаций, поднадзорных отделу государственного энергетического надзора на территории Тверской области</a:t>
            </a:r>
          </a:p>
          <a:p>
            <a:pPr algn="ctr" eaLnBrk="1" hangingPunct="1">
              <a:spcBef>
                <a:spcPts val="0"/>
              </a:spcBef>
            </a:pPr>
            <a:endParaRPr lang="ru-RU" altLang="ru-RU" sz="20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806223795"/>
              </p:ext>
            </p:extLst>
          </p:nvPr>
        </p:nvGraphicFramePr>
        <p:xfrm>
          <a:off x="852487" y="2636912"/>
          <a:ext cx="7823969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38511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50948" y="1977852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288-1EF4-4429-8ADD-1A0445CD50AB}" type="slidenum">
              <a:rPr lang="ru-RU" altLang="ru-RU" smtClean="0"/>
              <a:t>9</a:t>
            </a:fld>
            <a:endParaRPr lang="ru-RU" altLang="ru-RU" dirty="0"/>
          </a:p>
        </p:txBody>
      </p:sp>
      <p:sp>
        <p:nvSpPr>
          <p:cNvPr id="16" name="Скругленный прямоугольник 1"/>
          <p:cNvSpPr>
            <a:spLocks noChangeArrowheads="1"/>
          </p:cNvSpPr>
          <p:nvPr/>
        </p:nvSpPr>
        <p:spPr bwMode="auto">
          <a:xfrm>
            <a:off x="611560" y="1581150"/>
            <a:ext cx="7920879" cy="144780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/>
              <a:t>Проверка знаний требований охраны труда и других нормативных </a:t>
            </a:r>
            <a:r>
              <a:rPr lang="ru-RU" altLang="ru-RU" sz="2000" b="1" dirty="0" smtClean="0"/>
              <a:t>документов </a:t>
            </a:r>
            <a:r>
              <a:rPr lang="ru-RU" altLang="ru-RU" sz="2000" b="1" dirty="0" smtClean="0"/>
              <a:t>на </a:t>
            </a:r>
            <a:r>
              <a:rPr lang="ru-RU" altLang="ru-RU" sz="2000" b="1" dirty="0" smtClean="0"/>
              <a:t>территории Тверской области</a:t>
            </a:r>
          </a:p>
          <a:p>
            <a:pPr algn="ctr" eaLnBrk="1" hangingPunct="1">
              <a:spcBef>
                <a:spcPts val="0"/>
              </a:spcBef>
            </a:pPr>
            <a:endParaRPr lang="ru-RU" altLang="ru-RU" sz="20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85945206"/>
              </p:ext>
            </p:extLst>
          </p:nvPr>
        </p:nvGraphicFramePr>
        <p:xfrm>
          <a:off x="852487" y="2636912"/>
          <a:ext cx="7823969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80346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77113</TotalTime>
  <Words>462</Words>
  <Application>Microsoft Office PowerPoint</Application>
  <PresentationFormat>Экран (4:3)</PresentationFormat>
  <Paragraphs>137</Paragraphs>
  <Slides>10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Кривых Ольга Александровна</cp:lastModifiedBy>
  <cp:revision>3137</cp:revision>
  <cp:lastPrinted>2021-03-05T08:44:56Z</cp:lastPrinted>
  <dcterms:created xsi:type="dcterms:W3CDTF">2000-02-02T11:29:10Z</dcterms:created>
  <dcterms:modified xsi:type="dcterms:W3CDTF">2023-09-26T07:01:48Z</dcterms:modified>
</cp:coreProperties>
</file>